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8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2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5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93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4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7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5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1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54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59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0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6C1D1-B629-409B-B075-3A1F638370AD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45EDA-B78B-43DB-B8BF-DA7F8B2562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07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1000"/>
            <a:ext cx="55626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9800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Times New Roman"/>
                <a:ea typeface="Times New Roman"/>
              </a:rPr>
              <a:t>Bipolar disorder is a mental condition that is associated with severe and extreme mood swings that include emotional highs and lows.</a:t>
            </a:r>
          </a:p>
          <a:p>
            <a:r>
              <a:rPr lang="en-US" dirty="0" smtClean="0">
                <a:effectLst/>
                <a:latin typeface="Times New Roman"/>
                <a:ea typeface="Times New Roman"/>
              </a:rPr>
              <a:t> Bipolar is a lifelong condition and this mood swings that affects behavior, judgments and decisions and ability of one to think clearly during their lifetime.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731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09600"/>
            <a:ext cx="73914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31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Physical changes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/>
                <a:latin typeface="Times New Roman"/>
                <a:ea typeface="Times New Roman"/>
              </a:rPr>
              <a:t>Hallucinations </a:t>
            </a:r>
          </a:p>
          <a:p>
            <a:r>
              <a:rPr lang="en-US" dirty="0" smtClean="0">
                <a:latin typeface="Times New Roman"/>
                <a:ea typeface="Times New Roman"/>
              </a:rPr>
              <a:t>Low attention and concentrations to projects since they feel distracted. </a:t>
            </a:r>
          </a:p>
          <a:p>
            <a:r>
              <a:rPr lang="en-US" dirty="0" smtClean="0">
                <a:effectLst/>
                <a:latin typeface="Times New Roman"/>
                <a:ea typeface="Times New Roman"/>
              </a:rPr>
              <a:t>Insomnia and sleeping problems.</a:t>
            </a:r>
          </a:p>
          <a:p>
            <a:pPr>
              <a:buFont typeface="Arial"/>
              <a:buChar char="•"/>
            </a:pPr>
            <a:r>
              <a:rPr lang="en-US" dirty="0">
                <a:solidFill>
                  <a:srgbClr val="222222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="0" i="0" dirty="0" smtClean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igher than usual frequency of talking.</a:t>
            </a:r>
          </a:p>
          <a:p>
            <a:pPr>
              <a:buFont typeface="Arial"/>
              <a:buChar char="•"/>
            </a:pPr>
            <a:r>
              <a:rPr lang="en-US" b="0" i="0" dirty="0" smtClean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high or irritated mood.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>
              <a:effectLst/>
              <a:latin typeface="Times New Roman"/>
              <a:ea typeface="Times New Roman"/>
            </a:endParaRPr>
          </a:p>
          <a:p>
            <a:pPr marL="0" marR="0" indent="457200" algn="just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</a:pPr>
            <a:endParaRPr lang="en-US" dirty="0" smtClean="0">
              <a:effectLst/>
              <a:latin typeface="Times New Roman"/>
              <a:ea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61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Social changes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Times New Roman"/>
                <a:ea typeface="Times New Roman"/>
              </a:rPr>
              <a:t>Individuals suffering from bipolar disorders always become irritated by the least provocations, some of which can be ignored such as noises, smells among others.</a:t>
            </a:r>
          </a:p>
          <a:p>
            <a:r>
              <a:rPr lang="en-US" dirty="0">
                <a:latin typeface="Times New Roman"/>
                <a:ea typeface="Times New Roman"/>
              </a:rPr>
              <a:t>R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apid mood changes</a:t>
            </a:r>
          </a:p>
          <a:p>
            <a:r>
              <a:rPr lang="en-US" dirty="0">
                <a:latin typeface="Times New Roman"/>
                <a:ea typeface="Times New Roman"/>
              </a:rPr>
              <a:t>O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utburst aggression</a:t>
            </a:r>
          </a:p>
          <a:p>
            <a:r>
              <a:rPr lang="en-US" dirty="0">
                <a:latin typeface="Times New Roman"/>
                <a:ea typeface="Times New Roman"/>
              </a:rPr>
              <a:t>E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xplosive anger with a consequent reckless and uncontrolled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79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Emotional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Times New Roman"/>
                <a:ea typeface="Times New Roman"/>
              </a:rPr>
              <a:t>Those with bipolar disorder always have seriously impaired emotional feelings, for example during euphoria.</a:t>
            </a:r>
          </a:p>
          <a:p>
            <a:r>
              <a:rPr lang="en-US" dirty="0" smtClean="0">
                <a:effectLst/>
                <a:latin typeface="Times New Roman"/>
                <a:ea typeface="Times New Roman"/>
              </a:rPr>
              <a:t>Psychosis which can occur during both high and low episodes; due to the emotional distortions, persons are unable to differentiate between reality and fantasy.</a:t>
            </a:r>
          </a:p>
        </p:txBody>
      </p:sp>
    </p:spTree>
    <p:extLst>
      <p:ext uri="{BB962C8B-B14F-4D97-AF65-F5344CB8AC3E}">
        <p14:creationId xmlns:p14="http://schemas.microsoft.com/office/powerpoint/2010/main" val="2960029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Cognitive changes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  <a:latin typeface="Times New Roman"/>
                <a:ea typeface="Times New Roman"/>
              </a:rPr>
              <a:t>Patients with bipolar disorder have reduced neuropsychological ability that significantly affects the psychological functioning of their brains.</a:t>
            </a:r>
          </a:p>
          <a:p>
            <a:r>
              <a:rPr lang="en-US" dirty="0" smtClean="0">
                <a:latin typeface="Times New Roman"/>
              </a:rPr>
              <a:t>Causes 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negative effect on memory and speed of information processing among patient.</a:t>
            </a:r>
          </a:p>
          <a:p>
            <a:r>
              <a:rPr lang="en-US" dirty="0" smtClean="0">
                <a:effectLst/>
                <a:latin typeface="Times New Roman"/>
                <a:ea typeface="Times New Roman"/>
              </a:rPr>
              <a:t>Causes neurocognitive dysfunction.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70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Community resources</a:t>
            </a:r>
            <a:r>
              <a:rPr lang="en-US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To identify the initial signs that show the beginning of an episode and focus on the factors that help maintain the normalcy of the periods as long as possible. </a:t>
            </a:r>
          </a:p>
          <a:p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Through cognitive behavioral therapy as family-focused therapy that is focused on preventing relapses.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03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Role of HCA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/>
                <a:ea typeface="Times New Roman"/>
              </a:rPr>
              <a:t>It</a:t>
            </a:r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conduct and support research on bipolar disorder subsequently increasing and widening our understanding of its causes and help develop new treatments.</a:t>
            </a:r>
          </a:p>
          <a:p>
            <a:r>
              <a:rPr lang="en-US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HCA have continued to study genetics and bipolar disorder, cognitive brain function among children and adolescents who have bipolar disorder as well as their family history and behavior.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35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8077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3271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Bernstein, E. E.,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Rabideau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D. J.,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Gigler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M. E., Nierenberg, A. A.,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Deckersbach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T., &amp; Sylvia, L. G. (2016). Patient perceptions of physical health and bipolar symptoms: The intersection of mental and physical health. Journal of affective disorders, 189, 203-206.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Grande, I.,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Berk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M.,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Birmaher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B., &amp;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Vieta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E. (2016). Bipolar disorder. The Lancet, 387(10027), 1561-1572.</a:t>
            </a:r>
          </a:p>
        </p:txBody>
      </p:sp>
    </p:spTree>
    <p:extLst>
      <p:ext uri="{BB962C8B-B14F-4D97-AF65-F5344CB8AC3E}">
        <p14:creationId xmlns:p14="http://schemas.microsoft.com/office/powerpoint/2010/main" val="1126379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Guilera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G., Gómez-Benito, J.,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Pino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Ó.,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Rojo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E.,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Vieta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E., Cuesta, M. J., ... &amp;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Martínez-Arán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A. (2015). Disability in bipolar I disorder: the 36-item world health organization disability assessment schedule 2.0. Journal of Affective Disorders, 174, 353-360.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Hospitals Corporation of America, (HCA). Diagnostic and Statistical Manual of Mental Disorders, Third Edition - Text Revision (DSMIV-TR) American Psychiatric Publishing Incorporated; 2000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733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494</Words>
  <Application>Microsoft Office PowerPoint</Application>
  <PresentationFormat>On-screen Show (4:3)</PresentationFormat>
  <Paragraphs>33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Introduction</vt:lpstr>
      <vt:lpstr>PowerPoint Presentation</vt:lpstr>
      <vt:lpstr>Physical changes</vt:lpstr>
      <vt:lpstr>Social changes</vt:lpstr>
      <vt:lpstr>Emotional</vt:lpstr>
      <vt:lpstr>Cognitive changes</vt:lpstr>
      <vt:lpstr>Community resources </vt:lpstr>
      <vt:lpstr>Role of HCA </vt:lpstr>
      <vt:lpstr>PowerPoint Presentation</vt:lpstr>
      <vt:lpstr>References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9</cp:revision>
  <dcterms:created xsi:type="dcterms:W3CDTF">2019-12-16T23:04:57Z</dcterms:created>
  <dcterms:modified xsi:type="dcterms:W3CDTF">2019-12-17T01:05:28Z</dcterms:modified>
</cp:coreProperties>
</file>